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73.png" ContentType="image/png"/>
  <Override PartName="/ppt/media/image24.png" ContentType="image/png"/>
  <Override PartName="/ppt/media/image61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de-DE" sz="8000" spc="-52" strike="noStrike">
                <a:solidFill>
                  <a:srgbClr val="262626"/>
                </a:solidFill>
                <a:latin typeface="Calibri Light"/>
              </a:rPr>
              <a:t>Titelmasterformat durch Klicken bearbeiten</a:t>
            </a:r>
            <a:endParaRPr b="0" lang="de-DE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675B8D0-FF6E-4CC8-9008-37D082C5BC70}" type="datetime">
              <a:rPr b="0" lang="de-DE" sz="900" spc="-1" strike="noStrike">
                <a:solidFill>
                  <a:srgbClr val="ffffff"/>
                </a:solidFill>
                <a:latin typeface="Calibri"/>
              </a:rPr>
              <a:t>02.06.22</a:t>
            </a:fld>
            <a:endParaRPr b="0" lang="es-AR" sz="9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B73EF15-4015-4433-9752-F437EA22A5CD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s-AR" sz="1050" spc="-1" strike="noStrike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Sixth Outline </a:t>
            </a: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Level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Seventh </a:t>
            </a: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Outline Level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 hidden="1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de-DE" sz="8000" spc="-52" strike="noStrike">
                <a:solidFill>
                  <a:srgbClr val="262626"/>
                </a:solidFill>
                <a:latin typeface="Calibri Light"/>
              </a:rPr>
              <a:t>Titelmasterformat durch Klicken bearbeiten</a:t>
            </a:r>
            <a:endParaRPr b="0" lang="de-DE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de-DE" sz="2400" spc="199" strike="noStrike" cap="all">
                <a:solidFill>
                  <a:srgbClr val="455f51"/>
                </a:solidFill>
                <a:latin typeface="Calibri Light"/>
              </a:rPr>
              <a:t>Textmasterformat bearbeiten</a:t>
            </a:r>
            <a:endParaRPr b="0" lang="de-DE" sz="2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659D2AE-6B7B-4C54-B726-9E73A39FE5B4}" type="datetime">
              <a:rPr b="0" lang="de-DE" sz="900" spc="-1" strike="noStrike">
                <a:solidFill>
                  <a:srgbClr val="ffffff"/>
                </a:solidFill>
                <a:latin typeface="Calibri"/>
              </a:rPr>
              <a:t>02.06.22</a:t>
            </a:fld>
            <a:endParaRPr b="0" lang="es-AR" sz="900" spc="-1" strike="noStrike">
              <a:latin typeface="Times New Roman"/>
            </a:endParaRPr>
          </a:p>
        </p:txBody>
      </p:sp>
      <p:sp>
        <p:nvSpPr>
          <p:cNvPr id="55" name="PlaceHolder 9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56" name="PlaceHolder 10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763BDE3-C607-430A-B3B9-819E0A7CA449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s-AR" sz="1050" spc="-1" strike="noStrike">
              <a:latin typeface="Times New Roman"/>
            </a:endParaRPr>
          </a:p>
        </p:txBody>
      </p:sp>
      <p:sp>
        <p:nvSpPr>
          <p:cNvPr id="57" name="Line 11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Titelmasterformat durch Klicken bearbeiten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Textmasterformat bearbeiten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800" spc="-1" strike="noStrike">
                <a:solidFill>
                  <a:srgbClr val="404040"/>
                </a:solidFill>
                <a:latin typeface="Calibri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Dritte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Vierte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4" marL="93276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Fünfte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Textmasterformat bearbeiten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800" spc="-1" strike="noStrike">
                <a:solidFill>
                  <a:srgbClr val="404040"/>
                </a:solidFill>
                <a:latin typeface="Calibri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Dritte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Vierte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4" marL="93276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Fünfte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5675260-E4B8-4663-9076-45F89C28139F}" type="datetime">
              <a:rPr b="0" lang="de-DE" sz="900" spc="-1" strike="noStrike">
                <a:solidFill>
                  <a:srgbClr val="ffffff"/>
                </a:solidFill>
                <a:latin typeface="Calibri"/>
              </a:rPr>
              <a:t>02.06.22</a:t>
            </a:fld>
            <a:endParaRPr b="0" lang="es-AR" sz="900" spc="-1" strike="noStrike">
              <a:latin typeface="Times New Roman"/>
            </a:endParaRPr>
          </a:p>
        </p:txBody>
      </p:sp>
      <p:sp>
        <p:nvSpPr>
          <p:cNvPr id="101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102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0860623-36D5-4C01-94F4-746EEC23AB9F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s-AR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2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Titelmasterformat durch Klicken bearbeiten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Textmasterformat bearbeiten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800" spc="-1" strike="noStrike">
                <a:solidFill>
                  <a:srgbClr val="404040"/>
                </a:solidFill>
                <a:latin typeface="Calibri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Dritte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Vierte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4" marL="93276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Fünfte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4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EB1514A-BBD3-472F-AC1A-71655B46AAF1}" type="datetime">
              <a:rPr b="0" lang="de-DE" sz="900" spc="-1" strike="noStrike">
                <a:solidFill>
                  <a:srgbClr val="ffffff"/>
                </a:solidFill>
                <a:latin typeface="Calibri"/>
              </a:rPr>
              <a:t>02.06.22</a:t>
            </a:fld>
            <a:endParaRPr b="0" lang="es-AR" sz="900" spc="-1" strike="noStrike">
              <a:latin typeface="Times New Roman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146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6A16B94-8FBE-44D5-8815-459B8D6943D0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s-AR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Titelmasterformat durch Klicken bearbeiten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Textmasterformat bearbeiten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800" spc="-1" strike="noStrike">
                <a:solidFill>
                  <a:srgbClr val="404040"/>
                </a:solidFill>
                <a:latin typeface="Calibri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Dritte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Vierte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4" marL="93276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Fünfte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Textmasterformat bearbeiten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800" spc="-1" strike="noStrike">
                <a:solidFill>
                  <a:srgbClr val="404040"/>
                </a:solidFill>
                <a:latin typeface="Calibri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Dritte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Vierte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4" marL="93276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Fünfte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7887780-BC5D-4D24-9F6A-95DA6D1DA233}" type="datetime">
              <a:rPr b="0" lang="de-DE" sz="900" spc="-1" strike="noStrike">
                <a:solidFill>
                  <a:srgbClr val="ffffff"/>
                </a:solidFill>
                <a:latin typeface="Calibri"/>
              </a:rPr>
              <a:t>02.06.22</a:t>
            </a:fld>
            <a:endParaRPr b="0" lang="es-AR" sz="900" spc="-1" strike="noStrike">
              <a:latin typeface="Times New Roman"/>
            </a:endParaRPr>
          </a:p>
        </p:txBody>
      </p:sp>
      <p:sp>
        <p:nvSpPr>
          <p:cNvPr id="190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191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8469318-DAFB-49CD-9515-923FD54C058D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s-AR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T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i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t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e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l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m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a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s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t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e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r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f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o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r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m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a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t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 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d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u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r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c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h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 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K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l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i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c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k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e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n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 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b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e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a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r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b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e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i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t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e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n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Textmasterformat bearbeiten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800" spc="-1" strike="noStrike">
                <a:solidFill>
                  <a:srgbClr val="404040"/>
                </a:solidFill>
                <a:latin typeface="Calibri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Dritte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Vierte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  <a:p>
            <a:pPr lvl="4" marL="93276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99cb38"/>
              </a:buClr>
              <a:buFont typeface="Calibri"/>
              <a:buChar char="◦"/>
            </a:pPr>
            <a:r>
              <a:rPr b="0" lang="de-DE" sz="1400" spc="-1" strike="noStrike">
                <a:solidFill>
                  <a:srgbClr val="404040"/>
                </a:solidFill>
                <a:latin typeface="Calibri"/>
              </a:rPr>
              <a:t>Fünfte Ebene</a:t>
            </a:r>
            <a:endParaRPr b="0" lang="de-DE" sz="1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4AB4660-DCA9-4429-AAB9-C727519036A2}" type="datetime">
              <a:rPr b="0" lang="de-DE" sz="900" spc="-1" strike="noStrike">
                <a:solidFill>
                  <a:srgbClr val="ffffff"/>
                </a:solidFill>
                <a:latin typeface="Calibri"/>
              </a:rPr>
              <a:t>02.06.22</a:t>
            </a:fld>
            <a:endParaRPr b="0" lang="es-AR" sz="900" spc="-1" strike="noStrike">
              <a:latin typeface="Times New Roman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235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577F9C4-3AAE-40F0-9C67-A79A9FF7A91A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s-AR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5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5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bitly.com/" TargetMode="External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8000" spc="-52" strike="noStrike">
                <a:solidFill>
                  <a:srgbClr val="262626"/>
                </a:solidFill>
                <a:latin typeface="Calibri Light"/>
              </a:rPr>
              <a:t>Lars &amp; Media</a:t>
            </a:r>
            <a:endParaRPr b="0" lang="de-DE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1100160" y="4455720"/>
            <a:ext cx="10058040" cy="1142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de-DE" sz="2400" spc="199" strike="noStrike" cap="all">
                <a:solidFill>
                  <a:srgbClr val="455f51"/>
                </a:solidFill>
                <a:latin typeface="Calibri Light"/>
              </a:rPr>
              <a:t>Sozialen Medien Nutzung Bericht</a:t>
            </a:r>
            <a:endParaRPr b="0" lang="es-A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de-DE" sz="2400" spc="199" strike="noStrike" cap="all">
                <a:solidFill>
                  <a:srgbClr val="455f51"/>
                </a:solidFill>
                <a:latin typeface="Calibri Light"/>
              </a:rPr>
              <a:t>Autorin: Carolina Franco</a:t>
            </a:r>
            <a:endParaRPr b="0" lang="es-A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1097280" y="2919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1.2 Inhalt: 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mehr beliebte Wörter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2" name="Grafik 22_1" descr=""/>
          <p:cNvPicPr/>
          <p:nvPr/>
        </p:nvPicPr>
        <p:blipFill>
          <a:blip r:embed="rId1"/>
          <a:stretch/>
        </p:blipFill>
        <p:spPr>
          <a:xfrm>
            <a:off x="637920" y="1800000"/>
            <a:ext cx="874080" cy="835920"/>
          </a:xfrm>
          <a:prstGeom prst="rect">
            <a:avLst/>
          </a:prstGeom>
          <a:ln>
            <a:noFill/>
          </a:ln>
        </p:spPr>
      </p:pic>
      <p:pic>
        <p:nvPicPr>
          <p:cNvPr id="373" name="Grafik 23_1" descr=""/>
          <p:cNvPicPr/>
          <p:nvPr/>
        </p:nvPicPr>
        <p:blipFill>
          <a:blip r:embed="rId2"/>
          <a:stretch/>
        </p:blipFill>
        <p:spPr>
          <a:xfrm>
            <a:off x="6061680" y="1834920"/>
            <a:ext cx="922320" cy="82908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3"/>
          <a:stretch/>
        </p:blipFill>
        <p:spPr>
          <a:xfrm>
            <a:off x="1584000" y="1879200"/>
            <a:ext cx="4248000" cy="431280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4"/>
          <a:stretch/>
        </p:blipFill>
        <p:spPr>
          <a:xfrm>
            <a:off x="7200000" y="1852200"/>
            <a:ext cx="4320000" cy="433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1.3. Beispiele: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erfolgreiche Posts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7" name="Grafik 5" descr=""/>
          <p:cNvPicPr/>
          <p:nvPr/>
        </p:nvPicPr>
        <p:blipFill>
          <a:blip r:embed="rId1"/>
          <a:stretch/>
        </p:blipFill>
        <p:spPr>
          <a:xfrm>
            <a:off x="170640" y="1802160"/>
            <a:ext cx="3511080" cy="1791720"/>
          </a:xfrm>
          <a:prstGeom prst="rect">
            <a:avLst/>
          </a:prstGeom>
          <a:ln>
            <a:noFill/>
          </a:ln>
        </p:spPr>
      </p:pic>
      <p:pic>
        <p:nvPicPr>
          <p:cNvPr id="378" name="Grafik 6" descr=""/>
          <p:cNvPicPr/>
          <p:nvPr/>
        </p:nvPicPr>
        <p:blipFill>
          <a:blip r:embed="rId2"/>
          <a:stretch/>
        </p:blipFill>
        <p:spPr>
          <a:xfrm>
            <a:off x="3718440" y="1440000"/>
            <a:ext cx="3120840" cy="1662120"/>
          </a:xfrm>
          <a:prstGeom prst="rect">
            <a:avLst/>
          </a:prstGeom>
          <a:ln w="19080">
            <a:solidFill>
              <a:schemeClr val="tx1">
                <a:lumMod val="65000"/>
                <a:lumOff val="35000"/>
              </a:schemeClr>
            </a:solidFill>
            <a:round/>
          </a:ln>
        </p:spPr>
      </p:pic>
      <p:pic>
        <p:nvPicPr>
          <p:cNvPr id="379" name="Grafik 10" descr=""/>
          <p:cNvPicPr/>
          <p:nvPr/>
        </p:nvPicPr>
        <p:blipFill>
          <a:blip r:embed="rId3"/>
          <a:stretch/>
        </p:blipFill>
        <p:spPr>
          <a:xfrm>
            <a:off x="6994080" y="155880"/>
            <a:ext cx="2386800" cy="2568240"/>
          </a:xfrm>
          <a:prstGeom prst="rect">
            <a:avLst/>
          </a:prstGeom>
          <a:ln w="19080">
            <a:solidFill>
              <a:srgbClr val="0070c0"/>
            </a:solidFill>
            <a:round/>
          </a:ln>
        </p:spPr>
      </p:pic>
      <p:pic>
        <p:nvPicPr>
          <p:cNvPr id="380" name="Grafik 11" descr=""/>
          <p:cNvPicPr/>
          <p:nvPr/>
        </p:nvPicPr>
        <p:blipFill>
          <a:blip r:embed="rId4"/>
          <a:stretch/>
        </p:blipFill>
        <p:spPr>
          <a:xfrm>
            <a:off x="9904680" y="3102840"/>
            <a:ext cx="1995120" cy="2273400"/>
          </a:xfrm>
          <a:prstGeom prst="rect">
            <a:avLst/>
          </a:prstGeom>
          <a:ln w="19080">
            <a:solidFill>
              <a:srgbClr val="0070c0"/>
            </a:solidFill>
            <a:round/>
          </a:ln>
        </p:spPr>
      </p:pic>
      <p:pic>
        <p:nvPicPr>
          <p:cNvPr id="381" name="Grafik 12" descr=""/>
          <p:cNvPicPr/>
          <p:nvPr/>
        </p:nvPicPr>
        <p:blipFill>
          <a:blip r:embed="rId5"/>
          <a:stretch/>
        </p:blipFill>
        <p:spPr>
          <a:xfrm>
            <a:off x="105120" y="1737360"/>
            <a:ext cx="3511080" cy="1791720"/>
          </a:xfrm>
          <a:prstGeom prst="rect">
            <a:avLst/>
          </a:prstGeom>
          <a:ln w="19080">
            <a:solidFill>
              <a:srgbClr val="ae12be"/>
            </a:solidFill>
            <a:round/>
          </a:ln>
        </p:spPr>
      </p:pic>
      <p:pic>
        <p:nvPicPr>
          <p:cNvPr id="382" name="Grafik 13" descr=""/>
          <p:cNvPicPr/>
          <p:nvPr/>
        </p:nvPicPr>
        <p:blipFill>
          <a:blip r:embed="rId6"/>
          <a:stretch/>
        </p:blipFill>
        <p:spPr>
          <a:xfrm>
            <a:off x="125640" y="3594240"/>
            <a:ext cx="2732040" cy="2148480"/>
          </a:xfrm>
          <a:prstGeom prst="rect">
            <a:avLst/>
          </a:prstGeom>
          <a:ln w="19080">
            <a:solidFill>
              <a:srgbClr val="ae12be"/>
            </a:solidFill>
            <a:round/>
          </a:ln>
        </p:spPr>
      </p:pic>
      <p:pic>
        <p:nvPicPr>
          <p:cNvPr id="383" name="Grafik 9" descr=""/>
          <p:cNvPicPr/>
          <p:nvPr/>
        </p:nvPicPr>
        <p:blipFill>
          <a:blip r:embed="rId7"/>
          <a:stretch/>
        </p:blipFill>
        <p:spPr>
          <a:xfrm>
            <a:off x="2471400" y="4495680"/>
            <a:ext cx="2600280" cy="2221560"/>
          </a:xfrm>
          <a:prstGeom prst="rect">
            <a:avLst/>
          </a:prstGeom>
          <a:ln w="19080">
            <a:solidFill>
              <a:srgbClr val="ae12be"/>
            </a:solidFill>
            <a:round/>
          </a:ln>
        </p:spPr>
      </p:pic>
      <p:pic>
        <p:nvPicPr>
          <p:cNvPr id="384" name="Grafik 14" descr=""/>
          <p:cNvPicPr/>
          <p:nvPr/>
        </p:nvPicPr>
        <p:blipFill>
          <a:blip r:embed="rId8"/>
          <a:stretch/>
        </p:blipFill>
        <p:spPr>
          <a:xfrm>
            <a:off x="6839640" y="5138640"/>
            <a:ext cx="2907360" cy="1578600"/>
          </a:xfrm>
          <a:prstGeom prst="rect">
            <a:avLst/>
          </a:prstGeom>
          <a:ln w="19080">
            <a:solidFill>
              <a:srgbClr val="0070c0"/>
            </a:solidFill>
            <a:round/>
          </a:ln>
        </p:spPr>
      </p:pic>
      <p:pic>
        <p:nvPicPr>
          <p:cNvPr id="385" name="Grafik 8" descr=""/>
          <p:cNvPicPr/>
          <p:nvPr/>
        </p:nvPicPr>
        <p:blipFill>
          <a:blip r:embed="rId9"/>
          <a:stretch/>
        </p:blipFill>
        <p:spPr>
          <a:xfrm>
            <a:off x="4437000" y="3197520"/>
            <a:ext cx="2940840" cy="1784160"/>
          </a:xfrm>
          <a:prstGeom prst="rect">
            <a:avLst/>
          </a:prstGeom>
          <a:ln w="19080">
            <a:solidFill>
              <a:schemeClr val="tx1">
                <a:lumMod val="65000"/>
                <a:lumOff val="35000"/>
              </a:schemeClr>
            </a:solidFill>
            <a:round/>
          </a:ln>
        </p:spPr>
      </p:pic>
      <p:pic>
        <p:nvPicPr>
          <p:cNvPr id="386" name="Grafik 3" descr=""/>
          <p:cNvPicPr/>
          <p:nvPr/>
        </p:nvPicPr>
        <p:blipFill>
          <a:blip r:embed="rId10"/>
          <a:stretch/>
        </p:blipFill>
        <p:spPr>
          <a:xfrm>
            <a:off x="9578880" y="169920"/>
            <a:ext cx="2264760" cy="2669760"/>
          </a:xfrm>
          <a:prstGeom prst="rect">
            <a:avLst/>
          </a:prstGeom>
          <a:ln w="19080">
            <a:solidFill>
              <a:srgbClr val="0070c0"/>
            </a:solidFill>
            <a:round/>
          </a:ln>
        </p:spPr>
      </p:pic>
      <p:pic>
        <p:nvPicPr>
          <p:cNvPr id="387" name="Grafik 4" descr=""/>
          <p:cNvPicPr/>
          <p:nvPr/>
        </p:nvPicPr>
        <p:blipFill>
          <a:blip r:embed="rId11"/>
          <a:stretch/>
        </p:blipFill>
        <p:spPr>
          <a:xfrm>
            <a:off x="7649640" y="2828520"/>
            <a:ext cx="1499760" cy="2194200"/>
          </a:xfrm>
          <a:prstGeom prst="rect">
            <a:avLst/>
          </a:prstGeom>
          <a:ln w="19080">
            <a:solidFill>
              <a:srgbClr val="0070c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1.3. 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Beispiel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e: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nicht </a:t>
            </a:r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erfolgreiche </a:t>
            </a:r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Posts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9" name="Grafik 4" descr=""/>
          <p:cNvPicPr/>
          <p:nvPr/>
        </p:nvPicPr>
        <p:blipFill>
          <a:blip r:embed="rId1"/>
          <a:stretch/>
        </p:blipFill>
        <p:spPr>
          <a:xfrm>
            <a:off x="127800" y="2144160"/>
            <a:ext cx="2871000" cy="1774800"/>
          </a:xfrm>
          <a:prstGeom prst="rect">
            <a:avLst/>
          </a:prstGeom>
          <a:ln w="19080">
            <a:solidFill>
              <a:srgbClr val="ae12be"/>
            </a:solidFill>
            <a:round/>
          </a:ln>
        </p:spPr>
      </p:pic>
      <p:pic>
        <p:nvPicPr>
          <p:cNvPr id="390" name="Grafik 5" descr=""/>
          <p:cNvPicPr/>
          <p:nvPr/>
        </p:nvPicPr>
        <p:blipFill>
          <a:blip r:embed="rId2"/>
          <a:stretch/>
        </p:blipFill>
        <p:spPr>
          <a:xfrm>
            <a:off x="410040" y="4198680"/>
            <a:ext cx="3002040" cy="1749240"/>
          </a:xfrm>
          <a:prstGeom prst="rect">
            <a:avLst/>
          </a:prstGeom>
          <a:ln w="19080">
            <a:solidFill>
              <a:srgbClr val="ae12be"/>
            </a:solidFill>
            <a:round/>
          </a:ln>
        </p:spPr>
      </p:pic>
      <p:pic>
        <p:nvPicPr>
          <p:cNvPr id="391" name="Grafik 6" descr=""/>
          <p:cNvPicPr/>
          <p:nvPr/>
        </p:nvPicPr>
        <p:blipFill>
          <a:blip r:embed="rId3"/>
          <a:stretch/>
        </p:blipFill>
        <p:spPr>
          <a:xfrm>
            <a:off x="3248280" y="2144160"/>
            <a:ext cx="3015720" cy="1679040"/>
          </a:xfrm>
          <a:prstGeom prst="rect">
            <a:avLst/>
          </a:prstGeom>
          <a:ln w="19080">
            <a:solidFill>
              <a:srgbClr val="ae12be"/>
            </a:solidFill>
            <a:round/>
          </a:ln>
        </p:spPr>
      </p:pic>
      <p:pic>
        <p:nvPicPr>
          <p:cNvPr id="392" name="Grafik 7" descr=""/>
          <p:cNvPicPr/>
          <p:nvPr/>
        </p:nvPicPr>
        <p:blipFill>
          <a:blip r:embed="rId4"/>
          <a:stretch/>
        </p:blipFill>
        <p:spPr>
          <a:xfrm>
            <a:off x="6696000" y="2024640"/>
            <a:ext cx="3060000" cy="1886400"/>
          </a:xfrm>
          <a:prstGeom prst="rect">
            <a:avLst/>
          </a:prstGeom>
          <a:ln w="19080">
            <a:solidFill>
              <a:schemeClr val="tx1">
                <a:lumMod val="75000"/>
                <a:lumOff val="25000"/>
              </a:schemeClr>
            </a:solidFill>
            <a:round/>
          </a:ln>
        </p:spPr>
      </p:pic>
      <p:pic>
        <p:nvPicPr>
          <p:cNvPr id="393" name="Grafik 2" descr=""/>
          <p:cNvPicPr/>
          <p:nvPr/>
        </p:nvPicPr>
        <p:blipFill>
          <a:blip r:embed="rId5"/>
          <a:stretch/>
        </p:blipFill>
        <p:spPr>
          <a:xfrm>
            <a:off x="9961560" y="2631960"/>
            <a:ext cx="1973520" cy="2953080"/>
          </a:xfrm>
          <a:prstGeom prst="rect">
            <a:avLst/>
          </a:prstGeom>
          <a:ln w="19080">
            <a:solidFill>
              <a:srgbClr val="0070c0"/>
            </a:solidFill>
            <a:round/>
          </a:ln>
        </p:spPr>
      </p:pic>
      <p:pic>
        <p:nvPicPr>
          <p:cNvPr id="394" name="Grafik 3" descr=""/>
          <p:cNvPicPr/>
          <p:nvPr/>
        </p:nvPicPr>
        <p:blipFill>
          <a:blip r:embed="rId6"/>
          <a:stretch/>
        </p:blipFill>
        <p:spPr>
          <a:xfrm>
            <a:off x="4022640" y="4198680"/>
            <a:ext cx="3283200" cy="1875960"/>
          </a:xfrm>
          <a:prstGeom prst="rect">
            <a:avLst/>
          </a:prstGeom>
          <a:ln w="19080">
            <a:solidFill>
              <a:srgbClr val="ae12be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1.4. Zeit Entwicklung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Instagram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6" name="Inhaltsplatzhalter 4" descr=""/>
          <p:cNvPicPr/>
          <p:nvPr/>
        </p:nvPicPr>
        <p:blipFill>
          <a:blip r:embed="rId1"/>
          <a:stretch/>
        </p:blipFill>
        <p:spPr>
          <a:xfrm>
            <a:off x="1554840" y="1846440"/>
            <a:ext cx="4022280" cy="4022280"/>
          </a:xfrm>
          <a:prstGeom prst="rect">
            <a:avLst/>
          </a:prstGeom>
          <a:ln>
            <a:noFill/>
          </a:ln>
        </p:spPr>
      </p:pic>
      <p:sp>
        <p:nvSpPr>
          <p:cNvPr id="397" name="TextShape 2"/>
          <p:cNvSpPr txBox="1"/>
          <p:nvPr/>
        </p:nvSpPr>
        <p:spPr>
          <a:xfrm>
            <a:off x="6217920" y="5154840"/>
            <a:ext cx="4937400" cy="71388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Mehr „Posts“ pro Tag bringen mehr„Likes“ insgesamt, aber nicht mehr „Likes“ pro „Post“.!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98" name="Inhaltsplatzhalter 4" descr=""/>
          <p:cNvPicPr/>
          <p:nvPr/>
        </p:nvPicPr>
        <p:blipFill>
          <a:blip r:embed="rId2"/>
          <a:srcRect l="47953" t="39641" r="2619" b="18663"/>
          <a:stretch/>
        </p:blipFill>
        <p:spPr>
          <a:xfrm>
            <a:off x="5788080" y="1232280"/>
            <a:ext cx="3785400" cy="3193200"/>
          </a:xfrm>
          <a:prstGeom prst="rect">
            <a:avLst/>
          </a:prstGeom>
          <a:ln>
            <a:noFill/>
          </a:ln>
        </p:spPr>
      </p:pic>
      <p:sp>
        <p:nvSpPr>
          <p:cNvPr id="399" name="CustomShape 3"/>
          <p:cNvSpPr/>
          <p:nvPr/>
        </p:nvSpPr>
        <p:spPr>
          <a:xfrm rot="18936000">
            <a:off x="3531240" y="3408120"/>
            <a:ext cx="121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70c0"/>
                </a:solidFill>
                <a:latin typeface="Calibri"/>
              </a:rPr>
              <a:t>Likes insgesamt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00" name="CustomShape 4"/>
          <p:cNvSpPr/>
          <p:nvPr/>
        </p:nvSpPr>
        <p:spPr>
          <a:xfrm rot="313200">
            <a:off x="2607480" y="4322520"/>
            <a:ext cx="121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297d53"/>
                </a:solidFill>
                <a:latin typeface="Calibri"/>
              </a:rPr>
              <a:t>Likes Durschnitt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01" name="CustomShape 5"/>
          <p:cNvSpPr/>
          <p:nvPr/>
        </p:nvSpPr>
        <p:spPr>
          <a:xfrm rot="21379800">
            <a:off x="3784680" y="4581000"/>
            <a:ext cx="11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c00000"/>
                </a:solidFill>
                <a:latin typeface="Calibri"/>
              </a:rPr>
              <a:t>Posts insgesamt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02" name="CustomShape 6"/>
          <p:cNvSpPr/>
          <p:nvPr/>
        </p:nvSpPr>
        <p:spPr>
          <a:xfrm flipV="1">
            <a:off x="5788080" y="1618200"/>
            <a:ext cx="959760" cy="95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03" name="CustomShape 7"/>
          <p:cNvSpPr/>
          <p:nvPr/>
        </p:nvSpPr>
        <p:spPr>
          <a:xfrm>
            <a:off x="6592320" y="3387240"/>
            <a:ext cx="1017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8"/>
          <p:cNvSpPr/>
          <p:nvPr/>
        </p:nvSpPr>
        <p:spPr>
          <a:xfrm flipV="1">
            <a:off x="6418080" y="4212720"/>
            <a:ext cx="932400" cy="11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05" name="CustomShape 9"/>
          <p:cNvSpPr/>
          <p:nvPr/>
        </p:nvSpPr>
        <p:spPr>
          <a:xfrm>
            <a:off x="5301720" y="867600"/>
            <a:ext cx="4617360" cy="392256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0"/>
          <p:cNvSpPr/>
          <p:nvPr/>
        </p:nvSpPr>
        <p:spPr>
          <a:xfrm flipV="1">
            <a:off x="5577480" y="4545000"/>
            <a:ext cx="690480" cy="10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Grafik 19" descr=""/>
          <p:cNvPicPr/>
          <p:nvPr/>
        </p:nvPicPr>
        <p:blipFill>
          <a:blip r:embed="rId3"/>
          <a:stretch/>
        </p:blipFill>
        <p:spPr>
          <a:xfrm>
            <a:off x="800640" y="1746000"/>
            <a:ext cx="874080" cy="83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1.4. Zeit Entwicklung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Facebook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6217920" y="1845720"/>
            <a:ext cx="493740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 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410" name="Inhaltsplatzhalter 5" descr=""/>
          <p:cNvPicPr/>
          <p:nvPr/>
        </p:nvPicPr>
        <p:blipFill>
          <a:blip r:embed="rId1"/>
          <a:stretch/>
        </p:blipFill>
        <p:spPr>
          <a:xfrm>
            <a:off x="6675480" y="1846440"/>
            <a:ext cx="4022280" cy="4022280"/>
          </a:xfrm>
          <a:prstGeom prst="rect">
            <a:avLst/>
          </a:prstGeom>
          <a:ln>
            <a:noFill/>
          </a:ln>
        </p:spPr>
      </p:pic>
      <p:pic>
        <p:nvPicPr>
          <p:cNvPr id="411" name="Inhaltsplatzhalter 10" descr=""/>
          <p:cNvPicPr/>
          <p:nvPr/>
        </p:nvPicPr>
        <p:blipFill>
          <a:blip r:embed="rId2"/>
          <a:stretch/>
        </p:blipFill>
        <p:spPr>
          <a:xfrm>
            <a:off x="1554840" y="1846440"/>
            <a:ext cx="4022280" cy="4022280"/>
          </a:xfrm>
          <a:prstGeom prst="rect">
            <a:avLst/>
          </a:prstGeom>
          <a:ln>
            <a:noFill/>
          </a:ln>
        </p:spPr>
      </p:pic>
      <p:pic>
        <p:nvPicPr>
          <p:cNvPr id="412" name="Grafik 9" descr=""/>
          <p:cNvPicPr/>
          <p:nvPr/>
        </p:nvPicPr>
        <p:blipFill>
          <a:blip r:embed="rId3"/>
          <a:stretch/>
        </p:blipFill>
        <p:spPr>
          <a:xfrm>
            <a:off x="762840" y="1771200"/>
            <a:ext cx="922320" cy="829080"/>
          </a:xfrm>
          <a:prstGeom prst="rect">
            <a:avLst/>
          </a:prstGeom>
          <a:ln>
            <a:noFill/>
          </a:ln>
        </p:spPr>
      </p:pic>
      <p:sp>
        <p:nvSpPr>
          <p:cNvPr id="413" name="CustomShape 3"/>
          <p:cNvSpPr/>
          <p:nvPr/>
        </p:nvSpPr>
        <p:spPr>
          <a:xfrm>
            <a:off x="155520" y="5869080"/>
            <a:ext cx="49374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Insgesamt: Erflog steigt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9128880" y="5869080"/>
            <a:ext cx="31086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…</a:t>
            </a: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aber pro-“Post“…</a:t>
            </a:r>
            <a:endParaRPr b="0" lang="es-A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1.5. Publikum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Alter / Geschlecht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6217920" y="1845720"/>
            <a:ext cx="493740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 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155520" y="5869080"/>
            <a:ext cx="49374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1554120" y="1845360"/>
            <a:ext cx="4023000" cy="402300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2"/>
          <a:stretch/>
        </p:blipFill>
        <p:spPr>
          <a:xfrm>
            <a:off x="6464880" y="1945080"/>
            <a:ext cx="4096440" cy="4096440"/>
          </a:xfrm>
          <a:prstGeom prst="rect">
            <a:avLst/>
          </a:prstGeom>
          <a:ln>
            <a:noFill/>
          </a:ln>
        </p:spPr>
      </p:pic>
      <p:pic>
        <p:nvPicPr>
          <p:cNvPr id="420" name="Grafik 23_0" descr=""/>
          <p:cNvPicPr/>
          <p:nvPr/>
        </p:nvPicPr>
        <p:blipFill>
          <a:blip r:embed="rId3"/>
          <a:stretch/>
        </p:blipFill>
        <p:spPr>
          <a:xfrm>
            <a:off x="6075000" y="1797480"/>
            <a:ext cx="922320" cy="829080"/>
          </a:xfrm>
          <a:prstGeom prst="rect">
            <a:avLst/>
          </a:prstGeom>
          <a:ln>
            <a:noFill/>
          </a:ln>
        </p:spPr>
      </p:pic>
      <p:pic>
        <p:nvPicPr>
          <p:cNvPr id="421" name="Grafik 24_0" descr=""/>
          <p:cNvPicPr/>
          <p:nvPr/>
        </p:nvPicPr>
        <p:blipFill>
          <a:blip r:embed="rId4"/>
          <a:stretch/>
        </p:blipFill>
        <p:spPr>
          <a:xfrm>
            <a:off x="565920" y="1756080"/>
            <a:ext cx="874080" cy="835920"/>
          </a:xfrm>
          <a:prstGeom prst="rect">
            <a:avLst/>
          </a:prstGeom>
          <a:ln>
            <a:noFill/>
          </a:ln>
        </p:spPr>
      </p:pic>
      <p:sp>
        <p:nvSpPr>
          <p:cNvPr id="422" name="CustomShape 4"/>
          <p:cNvSpPr/>
          <p:nvPr/>
        </p:nvSpPr>
        <p:spPr>
          <a:xfrm>
            <a:off x="2819520" y="5940000"/>
            <a:ext cx="6036480" cy="3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>
            <a:normAutofit fontScale="28000"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Mehr Herren… aber ganz Jung auf Instagram, ältere auf Facebook</a:t>
            </a:r>
            <a:endParaRPr b="0" lang="es-A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1.5. Publikum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Ursprung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155520" y="5869080"/>
            <a:ext cx="49374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5" name="Grafik 23_2" descr=""/>
          <p:cNvPicPr/>
          <p:nvPr/>
        </p:nvPicPr>
        <p:blipFill>
          <a:blip r:embed="rId1"/>
          <a:stretch/>
        </p:blipFill>
        <p:spPr>
          <a:xfrm>
            <a:off x="6039000" y="1833480"/>
            <a:ext cx="922320" cy="829080"/>
          </a:xfrm>
          <a:prstGeom prst="rect">
            <a:avLst/>
          </a:prstGeom>
          <a:ln>
            <a:noFill/>
          </a:ln>
        </p:spPr>
      </p:pic>
      <p:pic>
        <p:nvPicPr>
          <p:cNvPr id="426" name="Grafik 24_2" descr=""/>
          <p:cNvPicPr/>
          <p:nvPr/>
        </p:nvPicPr>
        <p:blipFill>
          <a:blip r:embed="rId2"/>
          <a:stretch/>
        </p:blipFill>
        <p:spPr>
          <a:xfrm>
            <a:off x="565920" y="1756080"/>
            <a:ext cx="874080" cy="835920"/>
          </a:xfrm>
          <a:prstGeom prst="rect">
            <a:avLst/>
          </a:prstGeom>
          <a:ln>
            <a:noFill/>
          </a:ln>
        </p:spPr>
      </p:pic>
      <p:sp>
        <p:nvSpPr>
          <p:cNvPr id="427" name="CustomShape 3"/>
          <p:cNvSpPr/>
          <p:nvPr/>
        </p:nvSpPr>
        <p:spPr>
          <a:xfrm>
            <a:off x="1512000" y="1800000"/>
            <a:ext cx="1140480" cy="3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>
            <a:normAutofit fontScale="81000"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de-DE" sz="2000" spc="-1" strike="noStrike">
                <a:solidFill>
                  <a:srgbClr val="404040"/>
                </a:solidFill>
                <a:latin typeface="Calibri"/>
              </a:rPr>
              <a:t> </a:t>
            </a:r>
            <a:endParaRPr b="1" lang="es-AR" sz="2000" spc="-1" strike="noStrike"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3"/>
          <a:stretch/>
        </p:blipFill>
        <p:spPr>
          <a:xfrm>
            <a:off x="1440000" y="2138760"/>
            <a:ext cx="3888000" cy="2613240"/>
          </a:xfrm>
          <a:prstGeom prst="rect">
            <a:avLst/>
          </a:prstGeom>
          <a:ln>
            <a:noFill/>
          </a:ln>
        </p:spPr>
      </p:pic>
      <p:pic>
        <p:nvPicPr>
          <p:cNvPr id="429" name="" descr=""/>
          <p:cNvPicPr/>
          <p:nvPr/>
        </p:nvPicPr>
        <p:blipFill>
          <a:blip r:embed="rId4"/>
          <a:stretch/>
        </p:blipFill>
        <p:spPr>
          <a:xfrm>
            <a:off x="3440520" y="4608000"/>
            <a:ext cx="2535480" cy="159588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5"/>
          <a:stretch/>
        </p:blipFill>
        <p:spPr>
          <a:xfrm>
            <a:off x="7128000" y="2304000"/>
            <a:ext cx="3656160" cy="3960000"/>
          </a:xfrm>
          <a:prstGeom prst="rect">
            <a:avLst/>
          </a:prstGeom>
          <a:ln>
            <a:noFill/>
          </a:ln>
        </p:spPr>
      </p:pic>
      <p:sp>
        <p:nvSpPr>
          <p:cNvPr id="431" name="CustomShape 4"/>
          <p:cNvSpPr/>
          <p:nvPr/>
        </p:nvSpPr>
        <p:spPr>
          <a:xfrm>
            <a:off x="6999840" y="1980000"/>
            <a:ext cx="3948480" cy="3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>
            <a:normAutofit fontScale="28000"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96,8% stammen auf Deutschland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432" name="TextShape 5"/>
          <p:cNvSpPr txBox="1"/>
          <p:nvPr/>
        </p:nvSpPr>
        <p:spPr>
          <a:xfrm>
            <a:off x="1434960" y="1737000"/>
            <a:ext cx="2525040" cy="38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31.648 Insgesamt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433" name="TextShape 6"/>
          <p:cNvSpPr txBox="1"/>
          <p:nvPr/>
        </p:nvSpPr>
        <p:spPr>
          <a:xfrm>
            <a:off x="7056000" y="1694520"/>
            <a:ext cx="2664000" cy="38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2.800 Insgesamt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6"/>
          <a:stretch/>
        </p:blipFill>
        <p:spPr>
          <a:xfrm>
            <a:off x="4528440" y="3249000"/>
            <a:ext cx="1500480" cy="121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8000" spc="-52" strike="noStrike">
                <a:solidFill>
                  <a:srgbClr val="262626"/>
                </a:solidFill>
                <a:latin typeface="Calibri Light"/>
              </a:rPr>
              <a:t>2. Empfehlungen</a:t>
            </a:r>
            <a:endParaRPr b="0" lang="de-DE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de-DE" sz="2400" spc="199" strike="noStrike" cap="all">
                <a:solidFill>
                  <a:srgbClr val="455f51"/>
                </a:solidFill>
                <a:latin typeface="Calibri Light"/>
              </a:rPr>
              <a:t>Wie kann unsere „engagement“ verbessert sein?</a:t>
            </a:r>
            <a:endParaRPr b="0" lang="de-DE" sz="24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2. Empfehlungen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59000"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-Energie sparen </a:t>
            </a:r>
            <a:r>
              <a:rPr b="0" lang="de-DE" sz="2000" spc="-1" strike="noStrike">
                <a:solidFill>
                  <a:srgbClr val="404040"/>
                </a:solidFill>
                <a:latin typeface="Wingdings"/>
              </a:rPr>
              <a:t></a:t>
            </a: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. Vielleicht weniger Posts, die zu den Punkt gehen. Längere Text werden nicht immer gelesen. Spontaner Bildern sind mehr beliebt als „gebastelte“. 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-Gelegenheiten nicht verpassen! Versucht, Fotos während Aktivitäten zu machen :D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-Andere Möglichkeiten benutzen: zum Beispiel, den Posts von den Union im Stories hinzufügen.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-Wenn möglich, zwischen Facebook und Instagram unterscheiden. In Facebook gibt es mehr Platz zu Diskussionen und Argumente.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-Lieber eine „glückliches“ oder mindestens „positives“ als eine böse oder negatives Stimmung zu zeigen. Vielleicht können Kritiken anders geschrieben sein: priorisiert Vorschläge. Vergisst nicht: manchmal kann das Glas halb voll statt halb leer sein. 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-Hashtags, Georeferenz und andere Verbindungen nutzen. 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-Lieber regelmäßig Posts als viele Posts in einem Tag und keine in andere.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-Links: können verkürzet sein, auf </a:t>
            </a:r>
            <a:r>
              <a:rPr b="0" lang="de-DE" sz="2000" spc="-1" strike="noStrike" u="sng">
                <a:solidFill>
                  <a:srgbClr val="94d340"/>
                </a:solidFill>
                <a:uFillTx/>
                <a:latin typeface="Calibri"/>
                <a:hlinkClick r:id="rId1"/>
              </a:rPr>
              <a:t>https://bitly.com/</a:t>
            </a: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. Praktischer zu folgen.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304920" y="407880"/>
            <a:ext cx="360" cy="25092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8000" spc="-52" strike="noStrike">
                <a:solidFill>
                  <a:srgbClr val="262626"/>
                </a:solidFill>
                <a:latin typeface="Calibri Light"/>
              </a:rPr>
              <a:t>3. Schluss</a:t>
            </a:r>
            <a:endParaRPr b="0" lang="de-DE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de-DE" sz="2400" spc="199" strike="noStrike" cap="all">
                <a:solidFill>
                  <a:srgbClr val="455f51"/>
                </a:solidFill>
                <a:latin typeface="Calibri Light"/>
              </a:rPr>
              <a:t>Offene Frage und Vorschläge für weitere Forschung</a:t>
            </a:r>
            <a:endParaRPr b="0" lang="de-DE" sz="24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8000" spc="-52" strike="noStrike">
                <a:solidFill>
                  <a:srgbClr val="262626"/>
                </a:solidFill>
                <a:latin typeface="Calibri Light"/>
              </a:rPr>
              <a:t>1. Ergebnisse</a:t>
            </a:r>
            <a:endParaRPr b="0" lang="de-DE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de-DE" sz="2400" spc="199" strike="noStrike" cap="all">
                <a:solidFill>
                  <a:srgbClr val="455f51"/>
                </a:solidFill>
                <a:latin typeface="Calibri Light"/>
              </a:rPr>
              <a:t>Welche „Posts“ sind erfolgreicher? </a:t>
            </a:r>
            <a:endParaRPr b="0" lang="de-DE" sz="24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de-DE" sz="2400" spc="199" strike="noStrike" cap="all">
                <a:solidFill>
                  <a:srgbClr val="455f51"/>
                </a:solidFill>
                <a:latin typeface="Calibri Light"/>
              </a:rPr>
              <a:t>Unterschiede zwischen Instagram und Facebook.</a:t>
            </a:r>
            <a:endParaRPr b="0" lang="de-DE" sz="24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3.1 Offene Frage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-Welche sind unsere Ziele? Neue Leute zu „überzeugen“ oder den Bezug zu den Wahlkreis und des Mitglieder der CDU zu vertiefen?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-Wollen wir Twitter, Tik Tok und andere Soziale Netzwerke nutzen?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-Wollen wir mehr Ressourcen investieren? (Werbung zu machen)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304920" y="407880"/>
            <a:ext cx="360" cy="25092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3.2 Selbstkritik &amp; Vorschläge für weitere Untersuchung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-Facebook komplett zu analysieren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-Eine bestimmte Thema zu forschen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-Mit andere Abgeordnete / Politiker zu vergleichen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-Andere Erflog-Kriterien zu nutzen (Beispiel im nächsten Folien)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304920" y="407880"/>
            <a:ext cx="360" cy="25092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3.2 Selbstkritik &amp; Vorschläge für weitere Untersuchung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1152000" y="1773720"/>
            <a:ext cx="10058040" cy="38628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  <a:ea typeface="Noto Sans CJK SC"/>
              </a:rPr>
              <a:t>Es gibt unterschiedliche </a:t>
            </a: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Erflog-Kriterien die uns interessieren konnten. 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304920" y="407880"/>
            <a:ext cx="360" cy="25092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1" name="" descr=""/>
          <p:cNvPicPr/>
          <p:nvPr/>
        </p:nvPicPr>
        <p:blipFill>
          <a:blip r:embed="rId1"/>
          <a:stretch/>
        </p:blipFill>
        <p:spPr>
          <a:xfrm>
            <a:off x="1728000" y="2268000"/>
            <a:ext cx="3816000" cy="3816000"/>
          </a:xfrm>
          <a:prstGeom prst="rect">
            <a:avLst/>
          </a:prstGeom>
          <a:ln>
            <a:noFill/>
          </a:ln>
        </p:spPr>
      </p:pic>
      <p:pic>
        <p:nvPicPr>
          <p:cNvPr id="452" name="" descr=""/>
          <p:cNvPicPr/>
          <p:nvPr/>
        </p:nvPicPr>
        <p:blipFill>
          <a:blip r:embed="rId2"/>
          <a:stretch/>
        </p:blipFill>
        <p:spPr>
          <a:xfrm>
            <a:off x="5976000" y="2268000"/>
            <a:ext cx="3888000" cy="3888000"/>
          </a:xfrm>
          <a:prstGeom prst="rect">
            <a:avLst/>
          </a:prstGeom>
          <a:ln>
            <a:noFill/>
          </a:ln>
        </p:spPr>
      </p:pic>
      <p:sp>
        <p:nvSpPr>
          <p:cNvPr id="453" name="TextShape 4"/>
          <p:cNvSpPr txBox="1"/>
          <p:nvPr/>
        </p:nvSpPr>
        <p:spPr>
          <a:xfrm>
            <a:off x="9216000" y="6111720"/>
            <a:ext cx="3024000" cy="29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i="1" lang="de-DE" sz="1400" spc="-1" strike="noStrike">
                <a:solidFill>
                  <a:srgbClr val="404040"/>
                </a:solidFill>
                <a:latin typeface="Calibri"/>
              </a:rPr>
              <a:t>Beispiele gehoren zu Facebook</a:t>
            </a:r>
            <a:endParaRPr b="0" i="1" lang="es-A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1.1 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Bilder</a:t>
            </a: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n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6217920" y="3857400"/>
            <a:ext cx="4937400" cy="20113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91000"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Die Leute engagieren sich sowohl mit spontaner als auch mit mehr „geplante“ Fotos. Das Publikum toleriert Bildern, die kurze Wörter (aber kein langes Text) zeigen.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i="1" lang="de-DE" sz="2000" spc="-1" strike="noStrike">
                <a:solidFill>
                  <a:srgbClr val="404040"/>
                </a:solidFill>
                <a:latin typeface="Calibri"/>
              </a:rPr>
              <a:t>Hier, Erflog rechnet Lies + Kommentare + Shares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1097280" y="3857400"/>
            <a:ext cx="4937400" cy="20113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„</a:t>
            </a: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Spontaner“ Fotos die Aktivitäten und Menschen zeigen haben mehr Erfolg </a:t>
            </a:r>
            <a:r>
              <a:rPr b="0" i="1" lang="de-DE" sz="2000" spc="-1" strike="noStrike">
                <a:solidFill>
                  <a:srgbClr val="404040"/>
                </a:solidFill>
                <a:latin typeface="Calibri"/>
              </a:rPr>
              <a:t>(= mehr „Likes“).</a:t>
            </a: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 Die Leute lesen nicht so gerne Wörter die auf dem Bilder stehen. 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79" name="Grafik 5" descr=""/>
          <p:cNvPicPr/>
          <p:nvPr/>
        </p:nvPicPr>
        <p:blipFill>
          <a:blip r:embed="rId1"/>
          <a:stretch/>
        </p:blipFill>
        <p:spPr>
          <a:xfrm>
            <a:off x="2805480" y="2388240"/>
            <a:ext cx="1087920" cy="1040400"/>
          </a:xfrm>
          <a:prstGeom prst="rect">
            <a:avLst/>
          </a:prstGeom>
          <a:ln>
            <a:noFill/>
          </a:ln>
        </p:spPr>
      </p:pic>
      <p:pic>
        <p:nvPicPr>
          <p:cNvPr id="280" name="Grafik 6" descr=""/>
          <p:cNvPicPr/>
          <p:nvPr/>
        </p:nvPicPr>
        <p:blipFill>
          <a:blip r:embed="rId2"/>
          <a:stretch/>
        </p:blipFill>
        <p:spPr>
          <a:xfrm>
            <a:off x="7831800" y="2351880"/>
            <a:ext cx="1238760" cy="111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nhaltsplatzhalter 9" descr=""/>
          <p:cNvPicPr/>
          <p:nvPr/>
        </p:nvPicPr>
        <p:blipFill>
          <a:blip r:embed="rId1"/>
          <a:stretch/>
        </p:blipFill>
        <p:spPr>
          <a:xfrm>
            <a:off x="6675480" y="1846440"/>
            <a:ext cx="4022280" cy="4022280"/>
          </a:xfrm>
          <a:prstGeom prst="rect">
            <a:avLst/>
          </a:prstGeom>
          <a:ln>
            <a:noFill/>
          </a:ln>
        </p:spPr>
      </p:pic>
      <p:sp>
        <p:nvSpPr>
          <p:cNvPr id="28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1.1 Bildern: 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lieber Bilder mit Wörter, oder nur Bildern?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2784240" y="5950440"/>
            <a:ext cx="6866640" cy="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algn="br" blurRad="38100" dir="2700000" dist="25455" rotWithShape="0">
              <a:srgbClr val="000000">
                <a:alpha val="60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84" name="CustomShape 3"/>
          <p:cNvSpPr/>
          <p:nvPr/>
        </p:nvSpPr>
        <p:spPr>
          <a:xfrm flipH="1" flipV="1">
            <a:off x="730440" y="1974960"/>
            <a:ext cx="106200" cy="36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5596200" y="5950440"/>
            <a:ext cx="1243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de-DE" sz="1800" spc="-1" strike="noStrike">
                <a:solidFill>
                  <a:srgbClr val="34473d"/>
                </a:solidFill>
                <a:latin typeface="Calibri"/>
              </a:rPr>
              <a:t>mehr Posts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 rot="18936000">
            <a:off x="189720" y="2724480"/>
            <a:ext cx="148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de-DE" sz="1800" spc="-1" strike="noStrike">
                <a:solidFill>
                  <a:srgbClr val="739a28"/>
                </a:solidFill>
                <a:latin typeface="Calibri"/>
              </a:rPr>
              <a:t>mehr Erfolg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87" name="Inhaltsplatzhalter 6" descr=""/>
          <p:cNvPicPr/>
          <p:nvPr/>
        </p:nvPicPr>
        <p:blipFill>
          <a:blip r:embed="rId2"/>
          <a:stretch/>
        </p:blipFill>
        <p:spPr>
          <a:xfrm>
            <a:off x="1554840" y="1846440"/>
            <a:ext cx="4022280" cy="4022280"/>
          </a:xfrm>
          <a:prstGeom prst="rect">
            <a:avLst/>
          </a:prstGeom>
          <a:ln>
            <a:noFill/>
          </a:ln>
        </p:spPr>
      </p:pic>
      <p:grpSp>
        <p:nvGrpSpPr>
          <p:cNvPr id="288" name="Group 6"/>
          <p:cNvGrpSpPr/>
          <p:nvPr/>
        </p:nvGrpSpPr>
        <p:grpSpPr>
          <a:xfrm>
            <a:off x="7763400" y="2523240"/>
            <a:ext cx="3454200" cy="2413800"/>
            <a:chOff x="7763400" y="2523240"/>
            <a:chExt cx="3454200" cy="2413800"/>
          </a:xfrm>
        </p:grpSpPr>
        <p:sp>
          <p:nvSpPr>
            <p:cNvPr id="289" name="CustomShape 7"/>
            <p:cNvSpPr/>
            <p:nvPr/>
          </p:nvSpPr>
          <p:spPr>
            <a:xfrm flipV="1">
              <a:off x="7763400" y="2522520"/>
              <a:ext cx="2276640" cy="241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0" name="CustomShape 8"/>
            <p:cNvSpPr/>
            <p:nvPr/>
          </p:nvSpPr>
          <p:spPr>
            <a:xfrm rot="18716400">
              <a:off x="8256600" y="3247200"/>
              <a:ext cx="14900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4a7c29"/>
                  </a:solidFill>
                  <a:latin typeface="Calibri"/>
                </a:rPr>
                <a:t>Gut gemacht!</a:t>
              </a:r>
              <a:endParaRPr b="0" lang="es-AR" sz="1800" spc="-1" strike="noStrike">
                <a:latin typeface="Arial"/>
              </a:endParaRPr>
            </a:p>
          </p:txBody>
        </p:sp>
        <p:pic>
          <p:nvPicPr>
            <p:cNvPr id="291" name="Grafik 16" descr=""/>
            <p:cNvPicPr/>
            <p:nvPr/>
          </p:nvPicPr>
          <p:blipFill>
            <a:blip r:embed="rId3"/>
            <a:stretch/>
          </p:blipFill>
          <p:spPr>
            <a:xfrm rot="19975200">
              <a:off x="10141920" y="2682720"/>
              <a:ext cx="918000" cy="911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2" name="Group 9"/>
          <p:cNvGrpSpPr/>
          <p:nvPr/>
        </p:nvGrpSpPr>
        <p:grpSpPr>
          <a:xfrm>
            <a:off x="2499120" y="2581920"/>
            <a:ext cx="3454200" cy="2413800"/>
            <a:chOff x="2499120" y="2581920"/>
            <a:chExt cx="3454200" cy="2413800"/>
          </a:xfrm>
        </p:grpSpPr>
        <p:sp>
          <p:nvSpPr>
            <p:cNvPr id="293" name="CustomShape 10"/>
            <p:cNvSpPr/>
            <p:nvPr/>
          </p:nvSpPr>
          <p:spPr>
            <a:xfrm flipV="1">
              <a:off x="2499120" y="2581200"/>
              <a:ext cx="2276640" cy="241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" name="CustomShape 11"/>
            <p:cNvSpPr/>
            <p:nvPr/>
          </p:nvSpPr>
          <p:spPr>
            <a:xfrm rot="18716400">
              <a:off x="2992320" y="3305520"/>
              <a:ext cx="14900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4a7c29"/>
                  </a:solidFill>
                  <a:latin typeface="Calibri"/>
                </a:rPr>
                <a:t>Gut gemacht!</a:t>
              </a:r>
              <a:endParaRPr b="0" lang="es-AR" sz="1800" spc="-1" strike="noStrike">
                <a:latin typeface="Arial"/>
              </a:endParaRPr>
            </a:p>
          </p:txBody>
        </p:sp>
        <p:pic>
          <p:nvPicPr>
            <p:cNvPr id="295" name="Grafik 21" descr=""/>
            <p:cNvPicPr/>
            <p:nvPr/>
          </p:nvPicPr>
          <p:blipFill>
            <a:blip r:embed="rId4"/>
            <a:stretch/>
          </p:blipFill>
          <p:spPr>
            <a:xfrm rot="19975200">
              <a:off x="4877640" y="2741040"/>
              <a:ext cx="918000" cy="9118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96" name="Grafik 22" descr=""/>
          <p:cNvPicPr/>
          <p:nvPr/>
        </p:nvPicPr>
        <p:blipFill>
          <a:blip r:embed="rId5"/>
          <a:stretch/>
        </p:blipFill>
        <p:spPr>
          <a:xfrm>
            <a:off x="1340280" y="1746000"/>
            <a:ext cx="874080" cy="835920"/>
          </a:xfrm>
          <a:prstGeom prst="rect">
            <a:avLst/>
          </a:prstGeom>
          <a:ln>
            <a:noFill/>
          </a:ln>
        </p:spPr>
      </p:pic>
      <p:pic>
        <p:nvPicPr>
          <p:cNvPr id="297" name="Grafik 23" descr=""/>
          <p:cNvPicPr/>
          <p:nvPr/>
        </p:nvPicPr>
        <p:blipFill>
          <a:blip r:embed="rId6"/>
          <a:stretch/>
        </p:blipFill>
        <p:spPr>
          <a:xfrm>
            <a:off x="6395400" y="1752840"/>
            <a:ext cx="922320" cy="82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nhaltsplatzhalter 10" descr=""/>
          <p:cNvPicPr/>
          <p:nvPr/>
        </p:nvPicPr>
        <p:blipFill>
          <a:blip r:embed="rId1"/>
          <a:stretch/>
        </p:blipFill>
        <p:spPr>
          <a:xfrm>
            <a:off x="6675480" y="1846440"/>
            <a:ext cx="4022280" cy="4022280"/>
          </a:xfrm>
          <a:prstGeom prst="rect">
            <a:avLst/>
          </a:prstGeom>
          <a:ln>
            <a:noFill/>
          </a:ln>
        </p:spPr>
      </p:pic>
      <p:pic>
        <p:nvPicPr>
          <p:cNvPr id="299" name="Inhaltsplatzhalter 6" descr=""/>
          <p:cNvPicPr/>
          <p:nvPr/>
        </p:nvPicPr>
        <p:blipFill>
          <a:blip r:embed="rId2"/>
          <a:stretch/>
        </p:blipFill>
        <p:spPr>
          <a:xfrm>
            <a:off x="1554840" y="1846440"/>
            <a:ext cx="4022280" cy="4022280"/>
          </a:xfrm>
          <a:prstGeom prst="rect">
            <a:avLst/>
          </a:prstGeom>
          <a:ln>
            <a:noFill/>
          </a:ln>
        </p:spPr>
      </p:pic>
      <p:sp>
        <p:nvSpPr>
          <p:cNvPr id="300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1.1 Bildern: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lieber „spontan“ oder „professionell“?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2784240" y="5950440"/>
            <a:ext cx="6866640" cy="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algn="br" blurRad="38100" dir="2700000" dist="25455" rotWithShape="0">
              <a:srgbClr val="000000">
                <a:alpha val="60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302" name="CustomShape 3"/>
          <p:cNvSpPr/>
          <p:nvPr/>
        </p:nvSpPr>
        <p:spPr>
          <a:xfrm flipH="1" flipV="1">
            <a:off x="730440" y="1974960"/>
            <a:ext cx="106200" cy="36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"/>
          <p:cNvSpPr/>
          <p:nvPr/>
        </p:nvSpPr>
        <p:spPr>
          <a:xfrm>
            <a:off x="5596200" y="5950440"/>
            <a:ext cx="1243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de-DE" sz="1800" spc="-1" strike="noStrike">
                <a:solidFill>
                  <a:srgbClr val="34473d"/>
                </a:solidFill>
                <a:latin typeface="Calibri"/>
              </a:rPr>
              <a:t>mehr Posts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304" name="CustomShape 5"/>
          <p:cNvSpPr/>
          <p:nvPr/>
        </p:nvSpPr>
        <p:spPr>
          <a:xfrm rot="18936000">
            <a:off x="189720" y="2724480"/>
            <a:ext cx="148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de-DE" sz="1800" spc="-1" strike="noStrike">
                <a:solidFill>
                  <a:srgbClr val="739a28"/>
                </a:solidFill>
                <a:latin typeface="Calibri"/>
              </a:rPr>
              <a:t>mehr Erfolg</a:t>
            </a:r>
            <a:endParaRPr b="0" lang="es-AR" sz="1800" spc="-1" strike="noStrike">
              <a:latin typeface="Arial"/>
            </a:endParaRPr>
          </a:p>
        </p:txBody>
      </p:sp>
      <p:grpSp>
        <p:nvGrpSpPr>
          <p:cNvPr id="305" name="Group 6"/>
          <p:cNvGrpSpPr/>
          <p:nvPr/>
        </p:nvGrpSpPr>
        <p:grpSpPr>
          <a:xfrm>
            <a:off x="2106360" y="2369520"/>
            <a:ext cx="3067920" cy="2697120"/>
            <a:chOff x="2106360" y="2369520"/>
            <a:chExt cx="3067920" cy="2697120"/>
          </a:xfrm>
        </p:grpSpPr>
        <p:sp>
          <p:nvSpPr>
            <p:cNvPr id="306" name="CustomShape 7"/>
            <p:cNvSpPr/>
            <p:nvPr/>
          </p:nvSpPr>
          <p:spPr>
            <a:xfrm>
              <a:off x="2106360" y="2369520"/>
              <a:ext cx="2907360" cy="2697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c0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7" name="CustomShape 8"/>
            <p:cNvSpPr/>
            <p:nvPr/>
          </p:nvSpPr>
          <p:spPr>
            <a:xfrm rot="2526600">
              <a:off x="3027600" y="3152880"/>
              <a:ext cx="89316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c00000"/>
                  </a:solidFill>
                  <a:latin typeface="Calibri"/>
                </a:rPr>
                <a:t>Ooops!</a:t>
              </a:r>
              <a:endParaRPr b="0" lang="es-AR" sz="1800" spc="-1" strike="noStrike">
                <a:latin typeface="Arial"/>
              </a:endParaRPr>
            </a:p>
          </p:txBody>
        </p:sp>
        <p:pic>
          <p:nvPicPr>
            <p:cNvPr id="308" name="Grafik 17" descr=""/>
            <p:cNvPicPr/>
            <p:nvPr/>
          </p:nvPicPr>
          <p:blipFill>
            <a:blip r:embed="rId3"/>
            <a:stretch/>
          </p:blipFill>
          <p:spPr>
            <a:xfrm rot="1655400">
              <a:off x="4111200" y="3285000"/>
              <a:ext cx="914760" cy="8650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9" name="Group 9"/>
          <p:cNvGrpSpPr/>
          <p:nvPr/>
        </p:nvGrpSpPr>
        <p:grpSpPr>
          <a:xfrm>
            <a:off x="7925040" y="2838240"/>
            <a:ext cx="3454200" cy="2413800"/>
            <a:chOff x="7925040" y="2838240"/>
            <a:chExt cx="3454200" cy="2413800"/>
          </a:xfrm>
        </p:grpSpPr>
        <p:sp>
          <p:nvSpPr>
            <p:cNvPr id="310" name="CustomShape 10"/>
            <p:cNvSpPr/>
            <p:nvPr/>
          </p:nvSpPr>
          <p:spPr>
            <a:xfrm flipV="1">
              <a:off x="7925040" y="2837520"/>
              <a:ext cx="2276640" cy="241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" name="CustomShape 11"/>
            <p:cNvSpPr/>
            <p:nvPr/>
          </p:nvSpPr>
          <p:spPr>
            <a:xfrm rot="18716400">
              <a:off x="8418240" y="3562200"/>
              <a:ext cx="14900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4a7c29"/>
                  </a:solidFill>
                  <a:latin typeface="Calibri"/>
                </a:rPr>
                <a:t>Gut gemacht!</a:t>
              </a:r>
              <a:endParaRPr b="0" lang="es-AR" sz="1800" spc="-1" strike="noStrike">
                <a:latin typeface="Arial"/>
              </a:endParaRPr>
            </a:p>
          </p:txBody>
        </p:sp>
        <p:pic>
          <p:nvPicPr>
            <p:cNvPr id="312" name="Grafik 22" descr=""/>
            <p:cNvPicPr/>
            <p:nvPr/>
          </p:nvPicPr>
          <p:blipFill>
            <a:blip r:embed="rId4"/>
            <a:stretch/>
          </p:blipFill>
          <p:spPr>
            <a:xfrm rot="19975200">
              <a:off x="10303560" y="2997720"/>
              <a:ext cx="918000" cy="9118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13" name="Grafik 24" descr=""/>
          <p:cNvPicPr/>
          <p:nvPr/>
        </p:nvPicPr>
        <p:blipFill>
          <a:blip r:embed="rId5"/>
          <a:stretch/>
        </p:blipFill>
        <p:spPr>
          <a:xfrm>
            <a:off x="1340280" y="1746000"/>
            <a:ext cx="874080" cy="835920"/>
          </a:xfrm>
          <a:prstGeom prst="rect">
            <a:avLst/>
          </a:prstGeom>
          <a:ln>
            <a:noFill/>
          </a:ln>
        </p:spPr>
      </p:pic>
      <p:pic>
        <p:nvPicPr>
          <p:cNvPr id="314" name="Grafik 25" descr=""/>
          <p:cNvPicPr/>
          <p:nvPr/>
        </p:nvPicPr>
        <p:blipFill>
          <a:blip r:embed="rId6"/>
          <a:stretch/>
        </p:blipFill>
        <p:spPr>
          <a:xfrm>
            <a:off x="6395400" y="1752840"/>
            <a:ext cx="922320" cy="82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nhaltsplatzhalter 28" descr=""/>
          <p:cNvPicPr/>
          <p:nvPr/>
        </p:nvPicPr>
        <p:blipFill>
          <a:blip r:embed="rId1"/>
          <a:stretch/>
        </p:blipFill>
        <p:spPr>
          <a:xfrm>
            <a:off x="6675480" y="1846440"/>
            <a:ext cx="4022280" cy="4022280"/>
          </a:xfrm>
          <a:prstGeom prst="rect">
            <a:avLst/>
          </a:prstGeom>
          <a:ln>
            <a:noFill/>
          </a:ln>
        </p:spPr>
      </p:pic>
      <p:pic>
        <p:nvPicPr>
          <p:cNvPr id="316" name="Inhaltsplatzhalter 21" descr=""/>
          <p:cNvPicPr/>
          <p:nvPr/>
        </p:nvPicPr>
        <p:blipFill>
          <a:blip r:embed="rId2"/>
          <a:stretch/>
        </p:blipFill>
        <p:spPr>
          <a:xfrm>
            <a:off x="1554840" y="1846440"/>
            <a:ext cx="4022280" cy="4022280"/>
          </a:xfrm>
          <a:prstGeom prst="rect">
            <a:avLst/>
          </a:prstGeom>
          <a:ln>
            <a:noFill/>
          </a:ln>
        </p:spPr>
      </p:pic>
      <p:sp>
        <p:nvSpPr>
          <p:cNvPr id="31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1.1 Bildern: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Allgemeine Inhalt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2784240" y="5950440"/>
            <a:ext cx="6866640" cy="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algn="br" blurRad="38100" dir="2700000" dist="25455" rotWithShape="0">
              <a:srgbClr val="000000">
                <a:alpha val="60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319" name="CustomShape 3"/>
          <p:cNvSpPr/>
          <p:nvPr/>
        </p:nvSpPr>
        <p:spPr>
          <a:xfrm flipH="1" flipV="1">
            <a:off x="730440" y="1974960"/>
            <a:ext cx="106200" cy="36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4"/>
          <p:cNvSpPr/>
          <p:nvPr/>
        </p:nvSpPr>
        <p:spPr>
          <a:xfrm>
            <a:off x="5596200" y="5950440"/>
            <a:ext cx="1243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de-DE" sz="1800" spc="-1" strike="noStrike">
                <a:solidFill>
                  <a:srgbClr val="34473d"/>
                </a:solidFill>
                <a:latin typeface="Calibri"/>
              </a:rPr>
              <a:t>mehr Posts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321" name="CustomShape 5"/>
          <p:cNvSpPr/>
          <p:nvPr/>
        </p:nvSpPr>
        <p:spPr>
          <a:xfrm rot="18936000">
            <a:off x="189720" y="2724480"/>
            <a:ext cx="148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de-DE" sz="1800" spc="-1" strike="noStrike">
                <a:solidFill>
                  <a:srgbClr val="739a28"/>
                </a:solidFill>
                <a:latin typeface="Calibri"/>
              </a:rPr>
              <a:t>mehr Erfolg</a:t>
            </a:r>
            <a:endParaRPr b="0" lang="es-AR" sz="1800" spc="-1" strike="noStrike">
              <a:latin typeface="Arial"/>
            </a:endParaRPr>
          </a:p>
        </p:txBody>
      </p:sp>
      <p:grpSp>
        <p:nvGrpSpPr>
          <p:cNvPr id="322" name="Group 6"/>
          <p:cNvGrpSpPr/>
          <p:nvPr/>
        </p:nvGrpSpPr>
        <p:grpSpPr>
          <a:xfrm>
            <a:off x="7038000" y="2527560"/>
            <a:ext cx="3454560" cy="2413800"/>
            <a:chOff x="7038000" y="2527560"/>
            <a:chExt cx="3454560" cy="2413800"/>
          </a:xfrm>
        </p:grpSpPr>
        <p:sp>
          <p:nvSpPr>
            <p:cNvPr id="323" name="CustomShape 7"/>
            <p:cNvSpPr/>
            <p:nvPr/>
          </p:nvSpPr>
          <p:spPr>
            <a:xfrm flipV="1">
              <a:off x="7038000" y="2526840"/>
              <a:ext cx="2276640" cy="241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4" name="CustomShape 8"/>
            <p:cNvSpPr/>
            <p:nvPr/>
          </p:nvSpPr>
          <p:spPr>
            <a:xfrm rot="18716400">
              <a:off x="7531560" y="3251160"/>
              <a:ext cx="14900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4a7c29"/>
                  </a:solidFill>
                  <a:latin typeface="Calibri"/>
                </a:rPr>
                <a:t>Gut gemacht!</a:t>
              </a:r>
              <a:endParaRPr b="0" lang="es-AR" sz="1800" spc="-1" strike="noStrike">
                <a:latin typeface="Arial"/>
              </a:endParaRPr>
            </a:p>
          </p:txBody>
        </p:sp>
        <p:pic>
          <p:nvPicPr>
            <p:cNvPr id="325" name="Grafik 20" descr=""/>
            <p:cNvPicPr/>
            <p:nvPr/>
          </p:nvPicPr>
          <p:blipFill>
            <a:blip r:embed="rId3"/>
            <a:stretch/>
          </p:blipFill>
          <p:spPr>
            <a:xfrm rot="19975200">
              <a:off x="9416880" y="2686680"/>
              <a:ext cx="918000" cy="9118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26" name="Grafik 22" descr=""/>
          <p:cNvPicPr/>
          <p:nvPr/>
        </p:nvPicPr>
        <p:blipFill>
          <a:blip r:embed="rId4"/>
          <a:stretch/>
        </p:blipFill>
        <p:spPr>
          <a:xfrm>
            <a:off x="1163520" y="1796400"/>
            <a:ext cx="874080" cy="835920"/>
          </a:xfrm>
          <a:prstGeom prst="rect">
            <a:avLst/>
          </a:prstGeom>
          <a:ln>
            <a:noFill/>
          </a:ln>
        </p:spPr>
      </p:pic>
      <p:pic>
        <p:nvPicPr>
          <p:cNvPr id="327" name="Grafik 23" descr=""/>
          <p:cNvPicPr/>
          <p:nvPr/>
        </p:nvPicPr>
        <p:blipFill>
          <a:blip r:embed="rId5"/>
          <a:stretch/>
        </p:blipFill>
        <p:spPr>
          <a:xfrm>
            <a:off x="6395400" y="1752840"/>
            <a:ext cx="922320" cy="829080"/>
          </a:xfrm>
          <a:prstGeom prst="rect">
            <a:avLst/>
          </a:prstGeom>
          <a:ln>
            <a:noFill/>
          </a:ln>
        </p:spPr>
      </p:pic>
      <p:grpSp>
        <p:nvGrpSpPr>
          <p:cNvPr id="328" name="Group 9"/>
          <p:cNvGrpSpPr/>
          <p:nvPr/>
        </p:nvGrpSpPr>
        <p:grpSpPr>
          <a:xfrm>
            <a:off x="2106360" y="2369520"/>
            <a:ext cx="3067920" cy="2697120"/>
            <a:chOff x="2106360" y="2369520"/>
            <a:chExt cx="3067920" cy="2697120"/>
          </a:xfrm>
        </p:grpSpPr>
        <p:sp>
          <p:nvSpPr>
            <p:cNvPr id="329" name="CustomShape 10"/>
            <p:cNvSpPr/>
            <p:nvPr/>
          </p:nvSpPr>
          <p:spPr>
            <a:xfrm>
              <a:off x="2106360" y="2369520"/>
              <a:ext cx="2907360" cy="2697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c0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0" name="CustomShape 11"/>
            <p:cNvSpPr/>
            <p:nvPr/>
          </p:nvSpPr>
          <p:spPr>
            <a:xfrm rot="2526600">
              <a:off x="3027600" y="3152880"/>
              <a:ext cx="89316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c00000"/>
                  </a:solidFill>
                  <a:latin typeface="Calibri"/>
                </a:rPr>
                <a:t>Ooops!</a:t>
              </a:r>
              <a:endParaRPr b="0" lang="es-AR" sz="1800" spc="-1" strike="noStrike">
                <a:latin typeface="Arial"/>
              </a:endParaRPr>
            </a:p>
          </p:txBody>
        </p:sp>
        <p:pic>
          <p:nvPicPr>
            <p:cNvPr id="331" name="Grafik 27" descr=""/>
            <p:cNvPicPr/>
            <p:nvPr/>
          </p:nvPicPr>
          <p:blipFill>
            <a:blip r:embed="rId6"/>
            <a:stretch/>
          </p:blipFill>
          <p:spPr>
            <a:xfrm rot="1655400">
              <a:off x="4111200" y="3285000"/>
              <a:ext cx="914760" cy="865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2" name="CustomShape 1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1.2 Inhalt 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6217920" y="3857400"/>
            <a:ext cx="4937400" cy="20113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Die Leute lesen lieber über politische, </a:t>
            </a: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polarisierte und „stärke“ Themen.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5" name="TextShape 3"/>
          <p:cNvSpPr txBox="1"/>
          <p:nvPr/>
        </p:nvSpPr>
        <p:spPr>
          <a:xfrm>
            <a:off x="1097280" y="3857400"/>
            <a:ext cx="4937400" cy="20113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99cb38"/>
              </a:buClr>
              <a:buFont typeface="Calibri"/>
              <a:buChar char=" "/>
            </a:pPr>
            <a:r>
              <a:rPr b="0" lang="de-DE" sz="2000" spc="-1" strike="noStrike">
                <a:solidFill>
                  <a:srgbClr val="404040"/>
                </a:solidFill>
                <a:latin typeface="Calibri"/>
              </a:rPr>
              <a:t>Das Publikum liest gerne über freundlicher Aktivitäten und Austauschen, sie mögen „glücklicher“ Themen am liebsten.</a:t>
            </a: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de-DE" sz="20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36" name="Grafik 5" descr=""/>
          <p:cNvPicPr/>
          <p:nvPr/>
        </p:nvPicPr>
        <p:blipFill>
          <a:blip r:embed="rId1"/>
          <a:stretch/>
        </p:blipFill>
        <p:spPr>
          <a:xfrm>
            <a:off x="2805480" y="2388240"/>
            <a:ext cx="1087920" cy="1040400"/>
          </a:xfrm>
          <a:prstGeom prst="rect">
            <a:avLst/>
          </a:prstGeom>
          <a:ln>
            <a:noFill/>
          </a:ln>
        </p:spPr>
      </p:pic>
      <p:pic>
        <p:nvPicPr>
          <p:cNvPr id="337" name="Grafik 6" descr=""/>
          <p:cNvPicPr/>
          <p:nvPr/>
        </p:nvPicPr>
        <p:blipFill>
          <a:blip r:embed="rId2"/>
          <a:stretch/>
        </p:blipFill>
        <p:spPr>
          <a:xfrm>
            <a:off x="7831800" y="2351880"/>
            <a:ext cx="1238760" cy="111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nhaltsplatzhalter 13" descr=""/>
          <p:cNvPicPr/>
          <p:nvPr/>
        </p:nvPicPr>
        <p:blipFill>
          <a:blip r:embed="rId1"/>
          <a:stretch/>
        </p:blipFill>
        <p:spPr>
          <a:xfrm>
            <a:off x="6675480" y="1846440"/>
            <a:ext cx="4022280" cy="4022280"/>
          </a:xfrm>
          <a:prstGeom prst="rect">
            <a:avLst/>
          </a:prstGeom>
          <a:ln>
            <a:noFill/>
          </a:ln>
        </p:spPr>
      </p:pic>
      <p:pic>
        <p:nvPicPr>
          <p:cNvPr id="339" name="Inhaltsplatzhalter 10" descr=""/>
          <p:cNvPicPr/>
          <p:nvPr/>
        </p:nvPicPr>
        <p:blipFill>
          <a:blip r:embed="rId2"/>
          <a:stretch/>
        </p:blipFill>
        <p:spPr>
          <a:xfrm>
            <a:off x="1554840" y="1846440"/>
            <a:ext cx="4022280" cy="4022280"/>
          </a:xfrm>
          <a:prstGeom prst="rect">
            <a:avLst/>
          </a:prstGeom>
          <a:ln>
            <a:noFill/>
          </a:ln>
        </p:spPr>
      </p:pic>
      <p:sp>
        <p:nvSpPr>
          <p:cNvPr id="340" name="TextShape 1"/>
          <p:cNvSpPr txBox="1"/>
          <p:nvPr/>
        </p:nvSpPr>
        <p:spPr>
          <a:xfrm>
            <a:off x="1097280" y="2919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1.2 Inhalt: 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welche Themen sind erfolgreicher?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2784240" y="5950440"/>
            <a:ext cx="6866640" cy="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algn="br" blurRad="38100" dir="2700000" dist="25455" rotWithShape="0">
              <a:srgbClr val="000000">
                <a:alpha val="60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342" name="CustomShape 3"/>
          <p:cNvSpPr/>
          <p:nvPr/>
        </p:nvSpPr>
        <p:spPr>
          <a:xfrm flipH="1" flipV="1">
            <a:off x="730440" y="1974960"/>
            <a:ext cx="106200" cy="36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5596200" y="5950440"/>
            <a:ext cx="1243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de-DE" sz="1800" spc="-1" strike="noStrike">
                <a:solidFill>
                  <a:srgbClr val="34473d"/>
                </a:solidFill>
                <a:latin typeface="Calibri"/>
              </a:rPr>
              <a:t>mehr Posts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 rot="18936000">
            <a:off x="189720" y="2724480"/>
            <a:ext cx="148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de-DE" sz="1800" spc="-1" strike="noStrike">
                <a:solidFill>
                  <a:srgbClr val="739a28"/>
                </a:solidFill>
                <a:latin typeface="Calibri"/>
              </a:rPr>
              <a:t>mehr Erfolg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345" name="Grafik 22" descr=""/>
          <p:cNvPicPr/>
          <p:nvPr/>
        </p:nvPicPr>
        <p:blipFill>
          <a:blip r:embed="rId3"/>
          <a:stretch/>
        </p:blipFill>
        <p:spPr>
          <a:xfrm>
            <a:off x="934560" y="1764720"/>
            <a:ext cx="874080" cy="835920"/>
          </a:xfrm>
          <a:prstGeom prst="rect">
            <a:avLst/>
          </a:prstGeom>
          <a:ln>
            <a:noFill/>
          </a:ln>
        </p:spPr>
      </p:pic>
      <p:pic>
        <p:nvPicPr>
          <p:cNvPr id="346" name="Grafik 23" descr=""/>
          <p:cNvPicPr/>
          <p:nvPr/>
        </p:nvPicPr>
        <p:blipFill>
          <a:blip r:embed="rId4"/>
          <a:stretch/>
        </p:blipFill>
        <p:spPr>
          <a:xfrm>
            <a:off x="6395400" y="1752840"/>
            <a:ext cx="922320" cy="829080"/>
          </a:xfrm>
          <a:prstGeom prst="rect">
            <a:avLst/>
          </a:prstGeom>
          <a:ln>
            <a:noFill/>
          </a:ln>
        </p:spPr>
      </p:pic>
      <p:grpSp>
        <p:nvGrpSpPr>
          <p:cNvPr id="347" name="Group 6"/>
          <p:cNvGrpSpPr/>
          <p:nvPr/>
        </p:nvGrpSpPr>
        <p:grpSpPr>
          <a:xfrm>
            <a:off x="7038000" y="2527560"/>
            <a:ext cx="3454560" cy="2413800"/>
            <a:chOff x="7038000" y="2527560"/>
            <a:chExt cx="3454560" cy="2413800"/>
          </a:xfrm>
        </p:grpSpPr>
        <p:sp>
          <p:nvSpPr>
            <p:cNvPr id="348" name="CustomShape 7"/>
            <p:cNvSpPr/>
            <p:nvPr/>
          </p:nvSpPr>
          <p:spPr>
            <a:xfrm flipV="1">
              <a:off x="7038000" y="2526840"/>
              <a:ext cx="2276640" cy="241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" name="CustomShape 8"/>
            <p:cNvSpPr/>
            <p:nvPr/>
          </p:nvSpPr>
          <p:spPr>
            <a:xfrm rot="18716400">
              <a:off x="7531560" y="3251160"/>
              <a:ext cx="14900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4a7c29"/>
                  </a:solidFill>
                  <a:latin typeface="Calibri"/>
                </a:rPr>
                <a:t>Gut gemacht!</a:t>
              </a:r>
              <a:endParaRPr b="0" lang="es-AR" sz="1800" spc="-1" strike="noStrike">
                <a:latin typeface="Arial"/>
              </a:endParaRPr>
            </a:p>
          </p:txBody>
        </p:sp>
        <p:pic>
          <p:nvPicPr>
            <p:cNvPr id="350" name="Grafik 27" descr=""/>
            <p:cNvPicPr/>
            <p:nvPr/>
          </p:nvPicPr>
          <p:blipFill>
            <a:blip r:embed="rId5"/>
            <a:stretch/>
          </p:blipFill>
          <p:spPr>
            <a:xfrm rot="19975200">
              <a:off x="9416880" y="2686680"/>
              <a:ext cx="918000" cy="911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1" name="Group 9"/>
          <p:cNvGrpSpPr/>
          <p:nvPr/>
        </p:nvGrpSpPr>
        <p:grpSpPr>
          <a:xfrm>
            <a:off x="2106360" y="2369520"/>
            <a:ext cx="3067920" cy="2697120"/>
            <a:chOff x="2106360" y="2369520"/>
            <a:chExt cx="3067920" cy="2697120"/>
          </a:xfrm>
        </p:grpSpPr>
        <p:sp>
          <p:nvSpPr>
            <p:cNvPr id="352" name="CustomShape 10"/>
            <p:cNvSpPr/>
            <p:nvPr/>
          </p:nvSpPr>
          <p:spPr>
            <a:xfrm>
              <a:off x="2106360" y="2369520"/>
              <a:ext cx="2907360" cy="2697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c0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3" name="CustomShape 11"/>
            <p:cNvSpPr/>
            <p:nvPr/>
          </p:nvSpPr>
          <p:spPr>
            <a:xfrm rot="2526600">
              <a:off x="3027600" y="3152880"/>
              <a:ext cx="89316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c00000"/>
                  </a:solidFill>
                  <a:latin typeface="Calibri"/>
                </a:rPr>
                <a:t>Ooops!</a:t>
              </a:r>
              <a:endParaRPr b="0" lang="es-AR" sz="1800" spc="-1" strike="noStrike">
                <a:latin typeface="Arial"/>
              </a:endParaRPr>
            </a:p>
          </p:txBody>
        </p:sp>
        <p:pic>
          <p:nvPicPr>
            <p:cNvPr id="354" name="Grafik 31" descr=""/>
            <p:cNvPicPr/>
            <p:nvPr/>
          </p:nvPicPr>
          <p:blipFill>
            <a:blip r:embed="rId6"/>
            <a:stretch/>
          </p:blipFill>
          <p:spPr>
            <a:xfrm rot="1655400">
              <a:off x="4111200" y="3285000"/>
              <a:ext cx="914760" cy="8650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43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Inhaltsplatzhalter 6" descr=""/>
          <p:cNvPicPr/>
          <p:nvPr/>
        </p:nvPicPr>
        <p:blipFill>
          <a:blip r:embed="rId1"/>
          <a:stretch/>
        </p:blipFill>
        <p:spPr>
          <a:xfrm>
            <a:off x="1554840" y="1846440"/>
            <a:ext cx="4022280" cy="4022280"/>
          </a:xfrm>
          <a:prstGeom prst="rect">
            <a:avLst/>
          </a:prstGeom>
          <a:ln>
            <a:noFill/>
          </a:ln>
        </p:spPr>
      </p:pic>
      <p:pic>
        <p:nvPicPr>
          <p:cNvPr id="356" name="Inhaltsplatzhalter 9" descr=""/>
          <p:cNvPicPr/>
          <p:nvPr/>
        </p:nvPicPr>
        <p:blipFill>
          <a:blip r:embed="rId2"/>
          <a:stretch/>
        </p:blipFill>
        <p:spPr>
          <a:xfrm>
            <a:off x="6675480" y="1846440"/>
            <a:ext cx="4022280" cy="4022280"/>
          </a:xfrm>
          <a:prstGeom prst="rect">
            <a:avLst/>
          </a:prstGeom>
          <a:ln>
            <a:noFill/>
          </a:ln>
        </p:spPr>
      </p:pic>
      <p:sp>
        <p:nvSpPr>
          <p:cNvPr id="357" name="TextShape 1"/>
          <p:cNvSpPr txBox="1"/>
          <p:nvPr/>
        </p:nvSpPr>
        <p:spPr>
          <a:xfrm>
            <a:off x="1097280" y="2919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</a:rPr>
              <a:t>1.2 Inhalt: </a:t>
            </a:r>
            <a:br/>
            <a:r>
              <a:rPr b="0" lang="de-DE" sz="2800" spc="-52" strike="noStrike">
                <a:solidFill>
                  <a:srgbClr val="404040"/>
                </a:solidFill>
                <a:latin typeface="Calibri Light"/>
              </a:rPr>
              <a:t>welche Schreibarten sind mehr beliebt?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2784240" y="5950440"/>
            <a:ext cx="6866640" cy="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algn="br" blurRad="38100" dir="2700000" dist="25455" rotWithShape="0">
              <a:srgbClr val="000000">
                <a:alpha val="60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359" name="CustomShape 3"/>
          <p:cNvSpPr/>
          <p:nvPr/>
        </p:nvSpPr>
        <p:spPr>
          <a:xfrm flipH="1" flipV="1">
            <a:off x="730440" y="1974960"/>
            <a:ext cx="106200" cy="36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4"/>
          <p:cNvSpPr/>
          <p:nvPr/>
        </p:nvSpPr>
        <p:spPr>
          <a:xfrm>
            <a:off x="5596200" y="5950440"/>
            <a:ext cx="1243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de-DE" sz="1800" spc="-1" strike="noStrike">
                <a:solidFill>
                  <a:srgbClr val="34473d"/>
                </a:solidFill>
                <a:latin typeface="Calibri"/>
              </a:rPr>
              <a:t>mehr Posts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 rot="18936000">
            <a:off x="189720" y="2724480"/>
            <a:ext cx="148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de-DE" sz="1800" spc="-1" strike="noStrike">
                <a:solidFill>
                  <a:srgbClr val="739a28"/>
                </a:solidFill>
                <a:latin typeface="Calibri"/>
              </a:rPr>
              <a:t>mehr Erfolg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362" name="Grafik 22" descr=""/>
          <p:cNvPicPr/>
          <p:nvPr/>
        </p:nvPicPr>
        <p:blipFill>
          <a:blip r:embed="rId3"/>
          <a:stretch/>
        </p:blipFill>
        <p:spPr>
          <a:xfrm>
            <a:off x="1340280" y="1746000"/>
            <a:ext cx="874080" cy="835920"/>
          </a:xfrm>
          <a:prstGeom prst="rect">
            <a:avLst/>
          </a:prstGeom>
          <a:ln>
            <a:noFill/>
          </a:ln>
        </p:spPr>
      </p:pic>
      <p:pic>
        <p:nvPicPr>
          <p:cNvPr id="363" name="Grafik 23" descr=""/>
          <p:cNvPicPr/>
          <p:nvPr/>
        </p:nvPicPr>
        <p:blipFill>
          <a:blip r:embed="rId4"/>
          <a:stretch/>
        </p:blipFill>
        <p:spPr>
          <a:xfrm>
            <a:off x="6395400" y="1752840"/>
            <a:ext cx="922320" cy="829080"/>
          </a:xfrm>
          <a:prstGeom prst="rect">
            <a:avLst/>
          </a:prstGeom>
          <a:ln>
            <a:noFill/>
          </a:ln>
        </p:spPr>
      </p:pic>
      <p:grpSp>
        <p:nvGrpSpPr>
          <p:cNvPr id="364" name="Group 6"/>
          <p:cNvGrpSpPr/>
          <p:nvPr/>
        </p:nvGrpSpPr>
        <p:grpSpPr>
          <a:xfrm>
            <a:off x="7038000" y="2527560"/>
            <a:ext cx="3454560" cy="2413800"/>
            <a:chOff x="7038000" y="2527560"/>
            <a:chExt cx="3454560" cy="2413800"/>
          </a:xfrm>
        </p:grpSpPr>
        <p:sp>
          <p:nvSpPr>
            <p:cNvPr id="365" name="CustomShape 7"/>
            <p:cNvSpPr/>
            <p:nvPr/>
          </p:nvSpPr>
          <p:spPr>
            <a:xfrm flipV="1">
              <a:off x="7038000" y="2526840"/>
              <a:ext cx="2276640" cy="241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6" name="CustomShape 8"/>
            <p:cNvSpPr/>
            <p:nvPr/>
          </p:nvSpPr>
          <p:spPr>
            <a:xfrm rot="18716400">
              <a:off x="7531560" y="3251160"/>
              <a:ext cx="14900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de-DE" sz="1800" spc="-1" strike="noStrike">
                  <a:solidFill>
                    <a:srgbClr val="4a7c29"/>
                  </a:solidFill>
                  <a:latin typeface="Calibri"/>
                </a:rPr>
                <a:t>Gut gemacht!</a:t>
              </a:r>
              <a:endParaRPr b="0" lang="es-AR" sz="1800" spc="-1" strike="noStrike">
                <a:latin typeface="Arial"/>
              </a:endParaRPr>
            </a:p>
          </p:txBody>
        </p:sp>
        <p:pic>
          <p:nvPicPr>
            <p:cNvPr id="367" name="Grafik 17" descr=""/>
            <p:cNvPicPr/>
            <p:nvPr/>
          </p:nvPicPr>
          <p:blipFill>
            <a:blip r:embed="rId5"/>
            <a:stretch/>
          </p:blipFill>
          <p:spPr>
            <a:xfrm rot="19975200">
              <a:off x="9416880" y="2686680"/>
              <a:ext cx="918000" cy="911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8" name="Group 9"/>
          <p:cNvGrpSpPr/>
          <p:nvPr/>
        </p:nvGrpSpPr>
        <p:grpSpPr>
          <a:xfrm>
            <a:off x="2214720" y="2682720"/>
            <a:ext cx="2991240" cy="1520640"/>
            <a:chOff x="2214720" y="2682720"/>
            <a:chExt cx="2991240" cy="1520640"/>
          </a:xfrm>
        </p:grpSpPr>
        <p:sp>
          <p:nvSpPr>
            <p:cNvPr id="369" name="CustomShape 10"/>
            <p:cNvSpPr/>
            <p:nvPr/>
          </p:nvSpPr>
          <p:spPr>
            <a:xfrm>
              <a:off x="2214720" y="2682720"/>
              <a:ext cx="226728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de-DE" sz="1800" spc="-1" strike="noStrike">
                  <a:solidFill>
                    <a:srgbClr val="ffc000"/>
                  </a:solidFill>
                  <a:latin typeface="Calibri"/>
                </a:rPr>
                <a:t>Konnte verbessert werden</a:t>
              </a:r>
              <a:endParaRPr b="0" lang="es-AR" sz="1800" spc="-1" strike="noStrike">
                <a:latin typeface="Arial"/>
              </a:endParaRPr>
            </a:p>
          </p:txBody>
        </p:sp>
        <p:pic>
          <p:nvPicPr>
            <p:cNvPr id="370" name="Grafik 13" descr=""/>
            <p:cNvPicPr/>
            <p:nvPr/>
          </p:nvPicPr>
          <p:blipFill>
            <a:blip r:embed="rId6"/>
            <a:stretch/>
          </p:blipFill>
          <p:spPr>
            <a:xfrm>
              <a:off x="3872520" y="3005640"/>
              <a:ext cx="1333440" cy="119772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</TotalTime>
  <Application>LibreOffice/6.4.7.2$Linux_X86_64 LibreOffice_project/40$Build-2</Application>
  <Words>527</Words>
  <Paragraphs>72</Paragraphs>
  <Company>Deutscher Bundestag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2022-05-31T07:26:04Z</dcterms:created>
  <dc:creator>Rohwer Lars Mitarbeiter 09</dc:creator>
  <dc:description/>
  <dc:language>es-AR</dc:language>
  <cp:lastModifiedBy/>
  <cp:lastPrinted>2022-06-01T09:55:21Z</cp:lastPrinted>
  <dcterms:modified xsi:type="dcterms:W3CDTF">2022-06-02T21:28:25Z</dcterms:modified>
  <cp:revision>35</cp:revision>
  <dc:subject/>
  <dc:title>Lars &amp; Media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Deutscher Bundestag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Breitbild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19</vt:i4>
  </property>
</Properties>
</file>